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17"/>
  </p:notesMasterIdLst>
  <p:handoutMasterIdLst>
    <p:handoutMasterId r:id="rId18"/>
  </p:handoutMasterIdLst>
  <p:sldIdLst>
    <p:sldId id="291" r:id="rId2"/>
    <p:sldId id="285" r:id="rId3"/>
    <p:sldId id="266" r:id="rId4"/>
    <p:sldId id="267" r:id="rId5"/>
    <p:sldId id="268" r:id="rId6"/>
    <p:sldId id="270" r:id="rId7"/>
    <p:sldId id="271" r:id="rId8"/>
    <p:sldId id="290" r:id="rId9"/>
    <p:sldId id="274" r:id="rId10"/>
    <p:sldId id="275" r:id="rId11"/>
    <p:sldId id="276" r:id="rId12"/>
    <p:sldId id="277" r:id="rId13"/>
    <p:sldId id="278" r:id="rId14"/>
    <p:sldId id="279" r:id="rId15"/>
    <p:sldId id="292" r:id="rId16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5EBA5"/>
    <a:srgbClr val="EEDD60"/>
    <a:srgbClr val="D0DF07"/>
    <a:srgbClr val="FCC296"/>
    <a:srgbClr val="FA9D58"/>
    <a:srgbClr val="E76707"/>
    <a:srgbClr val="EEB160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4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DAF1D9-4B96-46A1-BB3D-305BF1BEAE08}" type="datetimeFigureOut">
              <a:rPr lang="pt-PT" smtClean="0"/>
              <a:pPr/>
              <a:t>02-07-2012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BCFC3-964E-4A0D-AE20-E9104EC1A960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54471926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2A2168-F3F5-42AF-977D-6A0F381938F5}" type="datetimeFigureOut">
              <a:rPr lang="pt-PT" smtClean="0"/>
              <a:pPr/>
              <a:t>02-07-2012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C19CB3-C25D-44BF-9AEB-3290EEB432EC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49915860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C19CB3-C25D-44BF-9AEB-3290EEB432EC}" type="slidenum">
              <a:rPr lang="pt-PT" smtClean="0"/>
              <a:pPr/>
              <a:t>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08744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F88BC7-961E-4D38-A9E0-82027D0E0BD1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80714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3FEC53-B004-4208-84A8-AFDED162E722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4025083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4FAA3-12A6-418F-A1DA-CBB934FE7081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203175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ítulo, objecto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76A8C-6FC8-40FE-8E6E-8A490BEB55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6FE45-3EE2-400A-8C81-51894F6249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B41AD7-A7CD-43B8-9B5C-CEB29A21EE83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582493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A3B4E5-7D4A-49B5-8027-2823088457C9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45385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7541E1-46F0-4F63-8611-29A16749E247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4255142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711AA4-0806-4E3A-95B4-11CDBA4FF19F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676295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80352E-124B-4847-A6A4-04008FDF9FAF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083378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4834AE-1763-4E9E-A96E-7A1B0D596253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918611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65053-37B1-42D0-B1AF-A8D90A419820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808512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0EB7C5-0C4A-47A3-BFDF-82735B9E1575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12896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4.bp.blogspot.com/___3wWFyFxZI/S1CwN9IPrfI/AAAAAAAACnM/shRt85Lflkc/s640/vitral_Metropolitan%20Museum%20of%20Art,%20Nova%20York.jp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 xmlns="">
                  <a14:imgLayer r:embed="rId16">
                    <a14:imgEffect>
                      <a14:colorTemperature colorTemp="8800"/>
                    </a14:imgEffect>
                    <a14:imgEffect>
                      <a14:brightnessContrast bright="-62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635" y="1"/>
            <a:ext cx="8826738" cy="69240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417637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pt-PT" dirty="0" smtClean="0"/>
              <a:t>Clique para editar o estilo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solidFill>
            <a:schemeClr val="tx1">
              <a:alpha val="74000"/>
            </a:schemeClr>
          </a:solidFill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pt-PT" smtClean="0"/>
              <a:t>02-07-2012</a:t>
            </a:r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solidFill>
            <a:schemeClr val="tx1">
              <a:alpha val="74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solidFill>
            <a:schemeClr val="tx1">
              <a:alpha val="74000"/>
            </a:schemeClr>
          </a:solidFill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fld id="{349E564E-7B26-4F1F-AEAF-75D565CB2799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967790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EEB160"/>
          </a:solidFill>
          <a:effectLst>
            <a:glow rad="228600">
              <a:schemeClr val="tx1">
                <a:alpha val="40000"/>
              </a:schemeClr>
            </a:glow>
          </a:effectLst>
          <a:latin typeface="Britannic Bold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rgbClr val="EEDD60"/>
          </a:solidFill>
          <a:latin typeface="Arial Narrow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bg1"/>
          </a:solidFill>
          <a:latin typeface="Arial Narrow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bg1"/>
          </a:solidFill>
          <a:latin typeface="Arial Narrow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bg1"/>
          </a:solidFill>
          <a:latin typeface="Arial Narrow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bg1"/>
          </a:solidFill>
          <a:latin typeface="Arial Narrow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8992" y="404664"/>
            <a:ext cx="8239472" cy="1664717"/>
          </a:xfrm>
        </p:spPr>
        <p:txBody>
          <a:bodyPr>
            <a:normAutofit fontScale="90000"/>
          </a:bodyPr>
          <a:lstStyle/>
          <a:p>
            <a:r>
              <a:rPr lang="pt-PT" dirty="0"/>
              <a:t>Mutações na estrutura social e nos </a:t>
            </a:r>
            <a:r>
              <a:rPr lang="pt-PT" dirty="0" smtClean="0"/>
              <a:t>costumes </a:t>
            </a:r>
            <a:r>
              <a:rPr lang="pt-PT" sz="2700" dirty="0" smtClean="0"/>
              <a:t>(fins do século XIX e inícios do século XX)</a:t>
            </a:r>
            <a:endParaRPr lang="pt-PT" sz="27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2780928"/>
            <a:ext cx="3744416" cy="1872208"/>
          </a:xfrm>
        </p:spPr>
        <p:txBody>
          <a:bodyPr>
            <a:normAutofit/>
          </a:bodyPr>
          <a:lstStyle/>
          <a:p>
            <a:r>
              <a:rPr lang="pt-PT" dirty="0" smtClean="0">
                <a:solidFill>
                  <a:srgbClr val="F5EBA5"/>
                </a:solidFill>
              </a:rPr>
              <a:t>Autores</a:t>
            </a:r>
          </a:p>
          <a:p>
            <a:r>
              <a:rPr lang="pt-PT" dirty="0" smtClean="0">
                <a:solidFill>
                  <a:srgbClr val="F5EBA5"/>
                </a:solidFill>
              </a:rPr>
              <a:t>Sandra </a:t>
            </a:r>
            <a:r>
              <a:rPr lang="pt-PT" dirty="0" err="1" smtClean="0">
                <a:solidFill>
                  <a:srgbClr val="F5EBA5"/>
                </a:solidFill>
              </a:rPr>
              <a:t>Moinheiro</a:t>
            </a:r>
            <a:endParaRPr lang="pt-PT" dirty="0" smtClean="0">
              <a:solidFill>
                <a:srgbClr val="F5EBA5"/>
              </a:solidFill>
            </a:endParaRPr>
          </a:p>
          <a:p>
            <a:r>
              <a:rPr lang="pt-PT" dirty="0" smtClean="0">
                <a:solidFill>
                  <a:srgbClr val="F5EBA5"/>
                </a:solidFill>
              </a:rPr>
              <a:t>Vitorino Coelho Silva</a:t>
            </a:r>
            <a:endParaRPr lang="pt-PT" dirty="0">
              <a:solidFill>
                <a:srgbClr val="F5EBA5"/>
              </a:solidFill>
            </a:endParaRPr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3608040" cy="348952"/>
          </a:xfrm>
        </p:spPr>
        <p:txBody>
          <a:bodyPr/>
          <a:lstStyle/>
          <a:p>
            <a:pPr>
              <a:defRPr/>
            </a:pPr>
            <a:r>
              <a:rPr lang="pt-PT" smtClean="0"/>
              <a:t>Escola Básica de Canidelo         </a:t>
            </a:r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F88BC7-961E-4D38-A9E0-82027D0E0BD1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  <p:pic>
        <p:nvPicPr>
          <p:cNvPr id="1028" name="Picture 4" descr="http://4.bp.blogspot.com/-62EQjgqXYUc/T3MFuGVrPVI/AAAAAAAADb8/oQr4v_6yvDA/s1600/titani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16257" y="2348880"/>
            <a:ext cx="4032448" cy="302433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95139442"/>
      </p:ext>
    </p:extLst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pt-PT" sz="4000" dirty="0" smtClean="0"/>
              <a:t>Os “loucos anos 20”</a:t>
            </a:r>
          </a:p>
        </p:txBody>
      </p:sp>
      <p:pic>
        <p:nvPicPr>
          <p:cNvPr id="337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5656" y="1556792"/>
            <a:ext cx="6265345" cy="3449819"/>
          </a:xfrm>
          <a:ln w="57150">
            <a:solidFill>
              <a:schemeClr val="tx1"/>
            </a:solidFill>
          </a:ln>
        </p:spPr>
      </p:pic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dirty="0" smtClean="0"/>
              <a:t>02-07-2012</a:t>
            </a:r>
            <a:endParaRPr lang="pt-PT" dirty="0"/>
          </a:p>
        </p:txBody>
      </p:sp>
      <p:sp>
        <p:nvSpPr>
          <p:cNvPr id="2" name="Marcador de Posição do Rodapé 1"/>
          <p:cNvSpPr>
            <a:spLocks noGrp="1"/>
          </p:cNvSpPr>
          <p:nvPr>
            <p:ph type="ftr" sz="quarter" idx="11"/>
          </p:nvPr>
        </p:nvSpPr>
        <p:spPr>
          <a:xfrm>
            <a:off x="2699792" y="6248400"/>
            <a:ext cx="4248472" cy="420960"/>
          </a:xfrm>
        </p:spPr>
        <p:txBody>
          <a:bodyPr/>
          <a:lstStyle/>
          <a:p>
            <a:pPr>
              <a:defRPr/>
            </a:pPr>
            <a:r>
              <a:rPr lang="pt-PT" dirty="0" smtClean="0"/>
              <a:t>Escola Básica de Canidelo         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B41AD7-A7CD-43B8-9B5C-CEB29A21EE83}" type="slidenum">
              <a:rPr lang="pt-PT" smtClean="0"/>
              <a:pPr>
                <a:defRPr/>
              </a:pPr>
              <a:t>10</a:t>
            </a:fld>
            <a:endParaRPr lang="pt-PT" dirty="0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539750" y="4884085"/>
            <a:ext cx="813670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pt-PT" dirty="0">
                <a:latin typeface="Arial" charset="0"/>
              </a:rPr>
              <a:t>                              </a:t>
            </a:r>
          </a:p>
          <a:p>
            <a:pPr eaLnBrk="0" hangingPunct="0"/>
            <a:r>
              <a:rPr lang="pt-PT" sz="2400" dirty="0">
                <a:solidFill>
                  <a:srgbClr val="F5EBA5"/>
                </a:solidFill>
                <a:latin typeface="Arial" charset="0"/>
              </a:rPr>
              <a:t>O famoso chapéu </a:t>
            </a:r>
            <a:r>
              <a:rPr lang="pt-PT" sz="2400" dirty="0" smtClean="0">
                <a:solidFill>
                  <a:srgbClr val="F5EBA5"/>
                </a:solidFill>
                <a:latin typeface="Arial" charset="0"/>
              </a:rPr>
              <a:t>coche, </a:t>
            </a:r>
            <a:r>
              <a:rPr lang="pt-PT" sz="2400" dirty="0">
                <a:solidFill>
                  <a:srgbClr val="F5EBA5"/>
                </a:solidFill>
                <a:latin typeface="Arial" charset="0"/>
              </a:rPr>
              <a:t>um clássico da década de 20 que pode ser encontrado ainda hoje em muitas lojas de acessórios. </a:t>
            </a: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  <p:bldP spid="3379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dirty="0" smtClean="0"/>
              <a:t>Diz o que entendes por:</a:t>
            </a:r>
          </a:p>
        </p:txBody>
      </p:sp>
      <p:pic>
        <p:nvPicPr>
          <p:cNvPr id="3482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4048" y="2060848"/>
            <a:ext cx="3481913" cy="3286199"/>
          </a:xfrm>
          <a:noFill/>
          <a:ln w="57150">
            <a:solidFill>
              <a:schemeClr val="bg1"/>
            </a:solidFill>
          </a:ln>
        </p:spPr>
      </p:pic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2" name="Marcador de Posição do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06FE45-3EE2-400A-8C81-51894F624919}" type="slidenum">
              <a:rPr lang="pt-PT" smtClean="0"/>
              <a:pPr>
                <a:defRPr/>
              </a:pPr>
              <a:t>11</a:t>
            </a:fld>
            <a:endParaRPr lang="pt-PT"/>
          </a:p>
        </p:txBody>
      </p:sp>
      <p:sp>
        <p:nvSpPr>
          <p:cNvPr id="7" name="Marcador de Posição do Texto 6"/>
          <p:cNvSpPr>
            <a:spLocks noGrp="1"/>
          </p:cNvSpPr>
          <p:nvPr>
            <p:ph type="body" sz="half" idx="1"/>
          </p:nvPr>
        </p:nvSpPr>
        <p:spPr>
          <a:xfrm>
            <a:off x="755576" y="1556792"/>
            <a:ext cx="4038600" cy="453072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pt-PT" dirty="0" smtClean="0"/>
              <a:t>FEMINISMO  </a:t>
            </a:r>
          </a:p>
          <a:p>
            <a:pPr marL="0" indent="0">
              <a:buNone/>
            </a:pPr>
            <a:r>
              <a:rPr lang="pt-PT" b="0" dirty="0" smtClean="0">
                <a:solidFill>
                  <a:srgbClr val="F5EBA5"/>
                </a:solidFill>
              </a:rPr>
              <a:t>Movimento social e político que defende a luta das mulheres pela conquista das mesmas liberdades e dos mesmos direitos em igualdade de circunstâncias com os indivíduos de sexo masculino.</a:t>
            </a:r>
          </a:p>
          <a:p>
            <a:endParaRPr lang="pt-PT" dirty="0"/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00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3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dirty="0" smtClean="0"/>
              <a:t>Diz o que entendes por:</a:t>
            </a:r>
          </a:p>
        </p:txBody>
      </p:sp>
      <p:pic>
        <p:nvPicPr>
          <p:cNvPr id="36871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55096" y="2132856"/>
            <a:ext cx="3936558" cy="3096344"/>
          </a:xfrm>
          <a:ln w="57150">
            <a:solidFill>
              <a:schemeClr val="bg1"/>
            </a:solidFill>
          </a:ln>
        </p:spPr>
      </p:pic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2" name="Marcador de Posição do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06FE45-3EE2-400A-8C81-51894F624919}" type="slidenum">
              <a:rPr lang="pt-PT" smtClean="0"/>
              <a:pPr>
                <a:defRPr/>
              </a:pPr>
              <a:t>12</a:t>
            </a:fld>
            <a:endParaRPr lang="pt-PT"/>
          </a:p>
        </p:txBody>
      </p:sp>
      <p:sp>
        <p:nvSpPr>
          <p:cNvPr id="7" name="Marcador de Posição do Texto 6"/>
          <p:cNvSpPr>
            <a:spLocks noGrp="1"/>
          </p:cNvSpPr>
          <p:nvPr>
            <p:ph type="body" sz="half" idx="1"/>
          </p:nvPr>
        </p:nvSpPr>
        <p:spPr>
          <a:xfrm>
            <a:off x="611560" y="1600200"/>
            <a:ext cx="3884240" cy="4530725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  <a:defRPr/>
            </a:pPr>
            <a:r>
              <a:rPr lang="pt-PT" dirty="0" smtClean="0"/>
              <a:t>CULTURA DE MASSAS</a:t>
            </a:r>
          </a:p>
          <a:p>
            <a:pPr marL="0" lvl="0" indent="0">
              <a:buNone/>
              <a:defRPr/>
            </a:pPr>
            <a:r>
              <a:rPr lang="pt-PT" b="0" dirty="0" smtClean="0">
                <a:solidFill>
                  <a:srgbClr val="F5EBA5"/>
                </a:solidFill>
              </a:rPr>
              <a:t>Conjunto </a:t>
            </a:r>
            <a:r>
              <a:rPr lang="pt-PT" b="0" dirty="0">
                <a:solidFill>
                  <a:srgbClr val="F5EBA5"/>
                </a:solidFill>
              </a:rPr>
              <a:t>de manifestações culturais produzido para abranger um grande número de pessoas e </a:t>
            </a:r>
            <a:r>
              <a:rPr lang="pt-BR" b="0" dirty="0">
                <a:solidFill>
                  <a:srgbClr val="F5EBA5"/>
                </a:solidFill>
              </a:rPr>
              <a:t>tornar-se </a:t>
            </a:r>
            <a:r>
              <a:rPr lang="pt-PT" b="0" dirty="0">
                <a:solidFill>
                  <a:srgbClr val="F5EBA5"/>
                </a:solidFill>
              </a:rPr>
              <a:t>acessível ao grande público, nomeadamente, através da sua difusão pelos meios de comunicação de massas</a:t>
            </a:r>
            <a:r>
              <a:rPr lang="pt-PT" b="0" dirty="0" smtClean="0">
                <a:solidFill>
                  <a:srgbClr val="F5EBA5"/>
                </a:solidFill>
              </a:rPr>
              <a:t>.</a:t>
            </a:r>
            <a:endParaRPr lang="pt-PT" b="0" dirty="0">
              <a:solidFill>
                <a:srgbClr val="F5EBA5"/>
              </a:solidFill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3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pt-PT" sz="3600" dirty="0" smtClean="0"/>
              <a:t>Fatores que estiveram na origem do aparecimento da cultura de massas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dirty="0" smtClean="0"/>
              <a:t>O desenvolvimento dos transportes e comunicações;</a:t>
            </a:r>
          </a:p>
          <a:p>
            <a:pPr eaLnBrk="1" hangingPunct="1">
              <a:defRPr/>
            </a:pPr>
            <a:endParaRPr lang="pt-PT" sz="1800" dirty="0" smtClean="0"/>
          </a:p>
          <a:p>
            <a:pPr eaLnBrk="1" hangingPunct="1">
              <a:defRPr/>
            </a:pPr>
            <a:r>
              <a:rPr lang="pt-PT" dirty="0" smtClean="0"/>
              <a:t>A expansão das classes médias, mais instruídas e com mais tempo livre;</a:t>
            </a:r>
          </a:p>
          <a:p>
            <a:pPr marL="0" indent="0" eaLnBrk="1" hangingPunct="1">
              <a:buNone/>
              <a:defRPr/>
            </a:pPr>
            <a:endParaRPr lang="pt-PT" sz="1800" dirty="0" smtClean="0"/>
          </a:p>
          <a:p>
            <a:pPr eaLnBrk="1" hangingPunct="1">
              <a:defRPr/>
            </a:pPr>
            <a:r>
              <a:rPr lang="pt-PT" dirty="0" smtClean="0"/>
              <a:t>A maior participação dos cidadãos nas atividades políticas, sociais e sindicais. </a:t>
            </a:r>
          </a:p>
        </p:txBody>
      </p:sp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2" name="Marcador de Posição do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B41AD7-A7CD-43B8-9B5C-CEB29A21EE83}" type="slidenum">
              <a:rPr lang="pt-PT" smtClean="0"/>
              <a:pPr>
                <a:defRPr/>
              </a:pPr>
              <a:t>13</a:t>
            </a:fld>
            <a:endParaRPr lang="pt-PT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2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8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20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nimBg="1"/>
      <p:bldP spid="3891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417637"/>
          </a:xfrm>
        </p:spPr>
        <p:txBody>
          <a:bodyPr/>
          <a:lstStyle/>
          <a:p>
            <a:pPr eaLnBrk="1" hangingPunct="1">
              <a:defRPr/>
            </a:pPr>
            <a:r>
              <a:rPr lang="pt-PT" dirty="0" smtClean="0"/>
              <a:t>Diz o que entendes por:</a:t>
            </a:r>
          </a:p>
        </p:txBody>
      </p:sp>
      <p:pic>
        <p:nvPicPr>
          <p:cNvPr id="3994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32040" y="1772816"/>
            <a:ext cx="3105603" cy="4035706"/>
          </a:xfrm>
          <a:ln w="57150">
            <a:solidFill>
              <a:schemeClr val="bg1"/>
            </a:solidFill>
          </a:ln>
        </p:spPr>
      </p:pic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2" name="Marcador de Posição do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7541E1-46F0-4F63-8611-29A16749E247}" type="slidenum">
              <a:rPr lang="pt-PT" smtClean="0"/>
              <a:pPr>
                <a:defRPr/>
              </a:pPr>
              <a:t>14</a:t>
            </a:fld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755576" y="1916832"/>
            <a:ext cx="3888432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t-PT" sz="3200" b="1" i="1" dirty="0" smtClean="0">
                <a:solidFill>
                  <a:srgbClr val="EEDD60"/>
                </a:solidFill>
                <a:latin typeface="Arial Narrow" pitchFamily="34" charset="0"/>
                <a:ea typeface="Verdana" pitchFamily="34" charset="0"/>
                <a:cs typeface="Verdana" pitchFamily="34" charset="0"/>
              </a:rPr>
              <a:t>CULTURA DE ELITE</a:t>
            </a:r>
            <a:endParaRPr lang="pt-PT" sz="3200" b="1" dirty="0" smtClean="0">
              <a:solidFill>
                <a:srgbClr val="EEDD60"/>
              </a:solidFill>
              <a:latin typeface="Arial Narrow" pitchFamily="34" charset="0"/>
              <a:ea typeface="Verdana" pitchFamily="34" charset="0"/>
              <a:cs typeface="Verdana" pitchFamily="34" charset="0"/>
            </a:endParaRPr>
          </a:p>
          <a:p>
            <a:pPr lvl="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t-PT" sz="3200" dirty="0" smtClean="0">
                <a:solidFill>
                  <a:srgbClr val="F5EBA5"/>
                </a:solidFill>
                <a:latin typeface="Arial Narrow" pitchFamily="34" charset="0"/>
                <a:ea typeface="Verdana" pitchFamily="34" charset="0"/>
                <a:cs typeface="Verdana" pitchFamily="34" charset="0"/>
              </a:rPr>
              <a:t>é </a:t>
            </a:r>
            <a:r>
              <a:rPr lang="pt-PT" sz="3200" dirty="0">
                <a:solidFill>
                  <a:srgbClr val="F5EBA5"/>
                </a:solidFill>
                <a:latin typeface="Arial Narrow" pitchFamily="34" charset="0"/>
                <a:ea typeface="Verdana" pitchFamily="34" charset="0"/>
                <a:cs typeface="Verdana" pitchFamily="34" charset="0"/>
              </a:rPr>
              <a:t>a cultura que está exclusivamente orientada para uma minoria da população. Opõe-se à </a:t>
            </a:r>
            <a:r>
              <a:rPr lang="pt-PT" sz="3200" i="1" dirty="0">
                <a:solidFill>
                  <a:srgbClr val="F5EBA5"/>
                </a:solidFill>
                <a:latin typeface="Arial Narrow" pitchFamily="34" charset="0"/>
                <a:ea typeface="Verdana" pitchFamily="34" charset="0"/>
                <a:cs typeface="Verdana" pitchFamily="34" charset="0"/>
              </a:rPr>
              <a:t>Cultura de Massas</a:t>
            </a:r>
            <a:r>
              <a:rPr lang="pt-PT" sz="3200" dirty="0">
                <a:solidFill>
                  <a:srgbClr val="F5EBA5"/>
                </a:solidFill>
                <a:latin typeface="Arial Narrow" pitchFamily="34" charset="0"/>
                <a:ea typeface="Verdana" pitchFamily="34" charset="0"/>
                <a:cs typeface="Verdana" pitchFamily="34" charset="0"/>
              </a:rPr>
              <a:t>. </a:t>
            </a:r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3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3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Bibliografia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1187624" y="1772817"/>
            <a:ext cx="6707088" cy="1584176"/>
          </a:xfrm>
        </p:spPr>
        <p:txBody>
          <a:bodyPr/>
          <a:lstStyle/>
          <a:p>
            <a:r>
              <a:rPr lang="pt-PT" dirty="0" smtClean="0"/>
              <a:t>Sítios na Internet.</a:t>
            </a:r>
          </a:p>
          <a:p>
            <a:r>
              <a:rPr lang="pt-PT" dirty="0" smtClean="0"/>
              <a:t>Manuais de História 9º ano.</a:t>
            </a:r>
            <a:endParaRPr lang="pt-PT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7541E1-46F0-4F63-8611-29A16749E247}" type="slidenum">
              <a:rPr lang="pt-PT" smtClean="0"/>
              <a:pPr>
                <a:defRPr/>
              </a:pPr>
              <a:t>15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791397670"/>
      </p:ext>
    </p:extLst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2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628799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pt-PT" sz="4000" dirty="0" smtClean="0"/>
              <a:t>Mutações na estrutura social e nos costumes </a:t>
            </a:r>
            <a:r>
              <a:rPr lang="pt-PT" sz="2700" dirty="0" smtClean="0"/>
              <a:t>(fins do século XIX e inícios do século XX)</a:t>
            </a:r>
          </a:p>
        </p:txBody>
      </p:sp>
      <p:pic>
        <p:nvPicPr>
          <p:cNvPr id="65543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738" y="2434232"/>
            <a:ext cx="3809524" cy="2857899"/>
          </a:xfrm>
          <a:ln w="57150">
            <a:solidFill>
              <a:schemeClr val="bg1"/>
            </a:solidFill>
          </a:ln>
        </p:spPr>
      </p:pic>
      <p:sp>
        <p:nvSpPr>
          <p:cNvPr id="65544" name="Rectangle 8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None/>
              <a:defRPr/>
            </a:pPr>
            <a:r>
              <a:rPr lang="pt-PT" dirty="0" smtClean="0"/>
              <a:t>A industrialização, iniciada com a Revolução Industrial, provocou um rápido crescimento económico, o qual proporcionou uma vida de luxo,  de ostentação e de procura de prazer por parte da alta burguesia.</a:t>
            </a:r>
          </a:p>
        </p:txBody>
      </p:sp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2" name="Marcador de Posição do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7541E1-46F0-4F63-8611-29A16749E247}" type="slidenum">
              <a:rPr lang="pt-PT" smtClean="0"/>
              <a:pPr>
                <a:defRPr/>
              </a:pPr>
              <a:t>2</a:t>
            </a:fld>
            <a:endParaRPr lang="pt-PT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655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2" grpId="0" animBg="1"/>
      <p:bldP spid="6554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pt-PT" dirty="0" smtClean="0"/>
              <a:t>A BELLE ÉPOQUE (1871-1914)</a:t>
            </a:r>
          </a:p>
        </p:txBody>
      </p:sp>
      <p:pic>
        <p:nvPicPr>
          <p:cNvPr id="1536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65547" y="1268720"/>
            <a:ext cx="6912767" cy="3801755"/>
          </a:xfrm>
          <a:ln w="57150">
            <a:solidFill>
              <a:schemeClr val="bg1"/>
            </a:solidFill>
          </a:ln>
        </p:spPr>
      </p:pic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2" name="Marcador de Posição do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B41AD7-A7CD-43B8-9B5C-CEB29A21EE83}" type="slidenum">
              <a:rPr lang="pt-PT" smtClean="0"/>
              <a:pPr>
                <a:defRPr/>
              </a:pPr>
              <a:t>3</a:t>
            </a:fld>
            <a:endParaRPr lang="pt-PT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258888" y="5301208"/>
            <a:ext cx="72723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 b="1" i="1" dirty="0" smtClean="0">
                <a:solidFill>
                  <a:srgbClr val="EEDD60"/>
                </a:solidFill>
                <a:latin typeface="Arial" charset="0"/>
              </a:rPr>
              <a:t>A </a:t>
            </a:r>
            <a:r>
              <a:rPr lang="pt-PT" sz="2000" b="1" i="1" dirty="0" err="1">
                <a:solidFill>
                  <a:srgbClr val="EEDD60"/>
                </a:solidFill>
                <a:latin typeface="Arial" charset="0"/>
              </a:rPr>
              <a:t>Belle</a:t>
            </a:r>
            <a:r>
              <a:rPr lang="pt-PT" sz="2000" b="1" i="1" dirty="0">
                <a:solidFill>
                  <a:srgbClr val="EEDD60"/>
                </a:solidFill>
                <a:latin typeface="Arial" charset="0"/>
              </a:rPr>
              <a:t> </a:t>
            </a:r>
            <a:r>
              <a:rPr lang="pt-PT" sz="2000" b="1" i="1" dirty="0" err="1">
                <a:solidFill>
                  <a:srgbClr val="EEDD60"/>
                </a:solidFill>
                <a:latin typeface="Arial" charset="0"/>
              </a:rPr>
              <a:t>Époque</a:t>
            </a:r>
            <a:r>
              <a:rPr lang="pt-PT" sz="2000" b="1" dirty="0">
                <a:solidFill>
                  <a:srgbClr val="EEDD60"/>
                </a:solidFill>
                <a:latin typeface="Arial" charset="0"/>
              </a:rPr>
              <a:t> foi considerada uma era de ouro da beleza, inovação e paz entre os países europeus. </a:t>
            </a: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258888" y="6381750"/>
            <a:ext cx="7273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PT">
              <a:latin typeface="Arial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  <p:bldP spid="153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0869" y="4725144"/>
            <a:ext cx="8964488" cy="1417637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pt-PT" sz="2400" dirty="0" smtClean="0">
                <a:solidFill>
                  <a:srgbClr val="EEDD60"/>
                </a:solidFill>
              </a:rPr>
              <a:t>A Arte Nova ( típica da </a:t>
            </a:r>
            <a:r>
              <a:rPr lang="pt-PT" sz="2400" dirty="0" err="1" smtClean="0">
                <a:solidFill>
                  <a:srgbClr val="EEDD60"/>
                </a:solidFill>
              </a:rPr>
              <a:t>Belle</a:t>
            </a:r>
            <a:r>
              <a:rPr lang="pt-PT" sz="2400" dirty="0" smtClean="0">
                <a:solidFill>
                  <a:srgbClr val="EEDD60"/>
                </a:solidFill>
              </a:rPr>
              <a:t> </a:t>
            </a:r>
            <a:r>
              <a:rPr lang="pt-PT" sz="2400" dirty="0" err="1" smtClean="0">
                <a:solidFill>
                  <a:srgbClr val="EEDD60"/>
                </a:solidFill>
              </a:rPr>
              <a:t>Époque</a:t>
            </a:r>
            <a:r>
              <a:rPr lang="pt-PT" sz="2400" dirty="0" smtClean="0">
                <a:solidFill>
                  <a:srgbClr val="EEDD60"/>
                </a:solidFill>
              </a:rPr>
              <a:t>) valorizava os ornamentos, as cores vivas e as curvas sinuosas baseadas nas formas elegantes das plantas, dos animais e das mulheres.</a:t>
            </a:r>
            <a:endParaRPr lang="pt-PT" sz="4000" dirty="0" smtClean="0">
              <a:solidFill>
                <a:srgbClr val="EEDD60"/>
              </a:solidFill>
            </a:endParaRPr>
          </a:p>
        </p:txBody>
      </p:sp>
      <p:pic>
        <p:nvPicPr>
          <p:cNvPr id="174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268760"/>
            <a:ext cx="4608512" cy="3349738"/>
          </a:xfrm>
          <a:ln w="57150">
            <a:solidFill>
              <a:schemeClr val="bg1"/>
            </a:solidFill>
          </a:ln>
        </p:spPr>
      </p:pic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2" name="Marcador de Posição do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B41AD7-A7CD-43B8-9B5C-CEB29A21EE83}" type="slidenum">
              <a:rPr lang="pt-PT" smtClean="0"/>
              <a:pPr>
                <a:defRPr/>
              </a:pPr>
              <a:t>4</a:t>
            </a:fld>
            <a:endParaRPr lang="pt-PT"/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>
          <a:xfrm>
            <a:off x="468313" y="0"/>
            <a:ext cx="8229600" cy="1143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EEB160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Britannic Bold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t-PT" dirty="0" smtClean="0"/>
              <a:t>ARTE NOVA</a:t>
            </a:r>
            <a:endParaRPr lang="pt-PT" dirty="0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9142" y="1772816"/>
            <a:ext cx="4285715" cy="2952381"/>
          </a:xfrm>
          <a:ln w="57150">
            <a:solidFill>
              <a:schemeClr val="bg1"/>
            </a:solidFill>
          </a:ln>
        </p:spPr>
      </p:pic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2" name="Marcador de Posição do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B41AD7-A7CD-43B8-9B5C-CEB29A21EE83}" type="slidenum">
              <a:rPr lang="pt-PT" smtClean="0"/>
              <a:pPr>
                <a:defRPr/>
              </a:pPr>
              <a:t>5</a:t>
            </a:fld>
            <a:endParaRPr lang="pt-PT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467544" y="188640"/>
            <a:ext cx="8208912" cy="1417637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EEB160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Britannic Bold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t-PT" sz="4000" dirty="0" smtClean="0"/>
              <a:t>NASCIMENTO DO CINEMA</a:t>
            </a:r>
            <a:endParaRPr lang="pt-PT" sz="4000" dirty="0"/>
          </a:p>
        </p:txBody>
      </p:sp>
      <p:sp>
        <p:nvSpPr>
          <p:cNvPr id="11" name="Rectangle 8"/>
          <p:cNvSpPr txBox="1">
            <a:spLocks noChangeArrowheads="1"/>
          </p:cNvSpPr>
          <p:nvPr/>
        </p:nvSpPr>
        <p:spPr>
          <a:xfrm>
            <a:off x="467544" y="5229200"/>
            <a:ext cx="7920880" cy="864096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b="1" kern="1200">
                <a:solidFill>
                  <a:srgbClr val="EEDD60"/>
                </a:solidFill>
                <a:latin typeface="Arial Narrow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b="1" kern="1200">
                <a:solidFill>
                  <a:schemeClr val="bg1"/>
                </a:solidFill>
                <a:latin typeface="Arial Narrow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b="1" kern="1200">
                <a:solidFill>
                  <a:schemeClr val="bg1"/>
                </a:solidFill>
                <a:latin typeface="Arial Narrow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b="1" kern="1200">
                <a:solidFill>
                  <a:schemeClr val="bg1"/>
                </a:solidFill>
                <a:latin typeface="Arial Narrow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b="1" kern="1200">
                <a:solidFill>
                  <a:schemeClr val="bg1"/>
                </a:solidFill>
                <a:latin typeface="Arial Narrow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pt-PT" dirty="0" smtClean="0"/>
              <a:t>A </a:t>
            </a:r>
            <a:r>
              <a:rPr lang="pt-PT" dirty="0" err="1" smtClean="0"/>
              <a:t>Belle</a:t>
            </a:r>
            <a:r>
              <a:rPr lang="pt-PT" dirty="0" smtClean="0"/>
              <a:t> </a:t>
            </a:r>
            <a:r>
              <a:rPr lang="pt-PT" dirty="0" err="1" smtClean="0"/>
              <a:t>Époque</a:t>
            </a:r>
            <a:r>
              <a:rPr lang="pt-PT" dirty="0" smtClean="0"/>
              <a:t> foi um período de acalmia e de bem-estar.</a:t>
            </a:r>
            <a:endParaRPr lang="pt-PT" dirty="0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pt-PT" sz="4000" dirty="0" smtClean="0"/>
              <a:t>A sociedade burguesa da </a:t>
            </a:r>
            <a:r>
              <a:rPr lang="pt-PT" sz="4000" dirty="0" err="1" smtClean="0"/>
              <a:t>Belle</a:t>
            </a:r>
            <a:r>
              <a:rPr lang="pt-PT" sz="4000" dirty="0" smtClean="0"/>
              <a:t> </a:t>
            </a:r>
            <a:r>
              <a:rPr lang="pt-PT" sz="4000" dirty="0" err="1" smtClean="0"/>
              <a:t>Époque</a:t>
            </a:r>
            <a:endParaRPr lang="pt-PT" sz="4000" dirty="0" smtClean="0"/>
          </a:p>
        </p:txBody>
      </p:sp>
      <p:sp>
        <p:nvSpPr>
          <p:cNvPr id="20484" name="Rectangle 4"/>
          <p:cNvSpPr>
            <a:spLocks noGrp="1" noChangeArrowheads="1"/>
          </p:cNvSpPr>
          <p:nvPr>
            <p:ph sz="half"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pt-PT" dirty="0" smtClean="0"/>
              <a:t>INOVAÇÕES: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pt-PT" b="0" dirty="0" smtClean="0"/>
              <a:t>           </a:t>
            </a:r>
            <a:r>
              <a:rPr lang="pt-PT" b="0" dirty="0" smtClean="0">
                <a:solidFill>
                  <a:srgbClr val="F5EBA5"/>
                </a:solidFill>
              </a:rPr>
              <a:t>- Gramofone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pt-PT" b="0" dirty="0" smtClean="0">
                <a:solidFill>
                  <a:srgbClr val="F5EBA5"/>
                </a:solidFill>
              </a:rPr>
              <a:t>           - Fotografia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pt-PT" b="0" dirty="0" smtClean="0">
                <a:solidFill>
                  <a:srgbClr val="F5EBA5"/>
                </a:solidFill>
              </a:rPr>
              <a:t>		- Bicicleta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pt-PT" dirty="0" smtClean="0"/>
              <a:t>LAZER: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pt-PT" dirty="0" smtClean="0"/>
              <a:t>		</a:t>
            </a:r>
            <a:r>
              <a:rPr lang="pt-PT" dirty="0" smtClean="0">
                <a:solidFill>
                  <a:srgbClr val="F5EBA5"/>
                </a:solidFill>
              </a:rPr>
              <a:t>- </a:t>
            </a:r>
            <a:r>
              <a:rPr lang="pt-PT" b="0" dirty="0" smtClean="0">
                <a:solidFill>
                  <a:srgbClr val="F5EBA5"/>
                </a:solidFill>
              </a:rPr>
              <a:t>Ópera e teatro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pt-PT" b="0" dirty="0" smtClean="0">
                <a:solidFill>
                  <a:srgbClr val="F5EBA5"/>
                </a:solidFill>
              </a:rPr>
              <a:t>		- Salões de Chá e    cafés-concerto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pt-PT" b="0" dirty="0" smtClean="0">
                <a:solidFill>
                  <a:srgbClr val="F5EBA5"/>
                </a:solidFill>
              </a:rPr>
              <a:t>		- Partidas de Ténis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pt-PT" sz="2400" dirty="0" smtClean="0"/>
              <a:t>MODA: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pt-PT" sz="2400" dirty="0" smtClean="0"/>
              <a:t>	</a:t>
            </a:r>
            <a:r>
              <a:rPr lang="pt-PT" sz="2600" dirty="0" smtClean="0"/>
              <a:t>	</a:t>
            </a:r>
            <a:r>
              <a:rPr lang="pt-PT" sz="2600" b="0" dirty="0" smtClean="0">
                <a:solidFill>
                  <a:srgbClr val="F5EBA5"/>
                </a:solidFill>
              </a:rPr>
              <a:t>- </a:t>
            </a:r>
            <a:r>
              <a:rPr lang="pt-PT" sz="2600" u="sng" dirty="0" smtClean="0">
                <a:solidFill>
                  <a:srgbClr val="F5EBA5"/>
                </a:solidFill>
              </a:rPr>
              <a:t>Mulheres</a:t>
            </a:r>
            <a:r>
              <a:rPr lang="pt-PT" sz="2600" b="0" dirty="0" smtClean="0">
                <a:solidFill>
                  <a:srgbClr val="F5EBA5"/>
                </a:solidFill>
              </a:rPr>
              <a:t>- vestidos volumosos com rendas e folhos, penteados complicados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pt-PT" sz="2600" b="0" dirty="0" smtClean="0">
                <a:solidFill>
                  <a:srgbClr val="F5EBA5"/>
                </a:solidFill>
              </a:rPr>
              <a:t>		- </a:t>
            </a:r>
            <a:r>
              <a:rPr lang="pt-PT" sz="2600" u="sng" dirty="0" smtClean="0">
                <a:solidFill>
                  <a:srgbClr val="F5EBA5"/>
                </a:solidFill>
              </a:rPr>
              <a:t>Homens</a:t>
            </a:r>
            <a:r>
              <a:rPr lang="pt-PT" sz="2600" b="0" dirty="0" smtClean="0">
                <a:solidFill>
                  <a:srgbClr val="F5EBA5"/>
                </a:solidFill>
              </a:rPr>
              <a:t> – fato de calça comprida e casaco de abas, camisa de colarinhos engomados, chapéus altos, bengala e bigode.</a:t>
            </a:r>
          </a:p>
        </p:txBody>
      </p:sp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2" name="Marcador de Posição do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dirty="0" smtClean="0"/>
              <a:t>Escola Básica de Canidelo         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7541E1-46F0-4F63-8611-29A16749E247}" type="slidenum">
              <a:rPr lang="pt-PT" smtClean="0"/>
              <a:pPr>
                <a:defRPr/>
              </a:pPr>
              <a:t>6</a:t>
            </a:fld>
            <a:endParaRPr lang="pt-PT"/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2000"/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5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204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500"/>
                            </p:stCondLst>
                            <p:childTnLst>
                              <p:par>
                                <p:cTn id="4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048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2000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1000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70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1000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  <p:bldP spid="20484" grpId="0" build="p" animBg="1"/>
      <p:bldP spid="2048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pt-PT" sz="4000" dirty="0" smtClean="0"/>
              <a:t>A sociedade burguesa da </a:t>
            </a:r>
            <a:r>
              <a:rPr lang="pt-PT" sz="4000" dirty="0" err="1" smtClean="0"/>
              <a:t>Belle</a:t>
            </a:r>
            <a:r>
              <a:rPr lang="pt-PT" sz="4000" dirty="0" smtClean="0"/>
              <a:t> </a:t>
            </a:r>
            <a:r>
              <a:rPr lang="pt-PT" sz="4000" dirty="0" err="1" smtClean="0"/>
              <a:t>Époque</a:t>
            </a:r>
            <a:endParaRPr lang="pt-PT" sz="4000" dirty="0" smtClean="0"/>
          </a:p>
        </p:txBody>
      </p:sp>
      <p:pic>
        <p:nvPicPr>
          <p:cNvPr id="23563" name="Picture 1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556792"/>
            <a:ext cx="3312367" cy="4304938"/>
          </a:xfrm>
          <a:ln w="57150">
            <a:solidFill>
              <a:schemeClr val="bg1"/>
            </a:solidFill>
          </a:ln>
        </p:spPr>
      </p:pic>
      <p:sp>
        <p:nvSpPr>
          <p:cNvPr id="23555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sz="2800" dirty="0" smtClean="0"/>
              <a:t>MÚSICA E DANÇA:</a:t>
            </a:r>
          </a:p>
          <a:p>
            <a:pPr eaLnBrk="1" hangingPunct="1">
              <a:defRPr/>
            </a:pPr>
            <a:endParaRPr lang="pt-PT" sz="11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pt-PT" sz="2800" dirty="0" smtClean="0"/>
              <a:t>		</a:t>
            </a:r>
            <a:r>
              <a:rPr lang="pt-PT" sz="2800" dirty="0" smtClean="0">
                <a:solidFill>
                  <a:srgbClr val="F5EBA5"/>
                </a:solidFill>
              </a:rPr>
              <a:t>-</a:t>
            </a:r>
            <a:r>
              <a:rPr lang="pt-PT" sz="2800" dirty="0" smtClean="0"/>
              <a:t> </a:t>
            </a:r>
            <a:r>
              <a:rPr lang="pt-PT" sz="2800" dirty="0" smtClean="0">
                <a:solidFill>
                  <a:srgbClr val="F5EBA5"/>
                </a:solidFill>
              </a:rPr>
              <a:t>O b</a:t>
            </a:r>
            <a:r>
              <a:rPr lang="pt-PT" sz="2800" dirty="0" smtClean="0">
                <a:solidFill>
                  <a:srgbClr val="F5EBA5"/>
                </a:solidFill>
              </a:rPr>
              <a:t>aile </a:t>
            </a:r>
            <a:r>
              <a:rPr lang="pt-PT" sz="2800" dirty="0" smtClean="0">
                <a:solidFill>
                  <a:srgbClr val="F5EBA5"/>
                </a:solidFill>
              </a:rPr>
              <a:t>é o ponto mais alto da vida mundana das elites.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pt-PT" sz="2800" dirty="0" smtClean="0"/>
              <a:t>		</a:t>
            </a:r>
            <a:r>
              <a:rPr lang="pt-PT" sz="2800" dirty="0" smtClean="0">
                <a:solidFill>
                  <a:srgbClr val="F5EBA5"/>
                </a:solidFill>
              </a:rPr>
              <a:t>- O </a:t>
            </a:r>
            <a:r>
              <a:rPr lang="pt-PT" sz="2800" i="1" dirty="0" smtClean="0">
                <a:solidFill>
                  <a:srgbClr val="F5EBA5"/>
                </a:solidFill>
              </a:rPr>
              <a:t>foxtrot</a:t>
            </a:r>
            <a:r>
              <a:rPr lang="pt-PT" sz="2800" dirty="0" smtClean="0">
                <a:solidFill>
                  <a:srgbClr val="F5EBA5"/>
                </a:solidFill>
              </a:rPr>
              <a:t> (dança) alcança grande popularidade.</a:t>
            </a:r>
          </a:p>
        </p:txBody>
      </p:sp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02-07-2012</a:t>
            </a:r>
            <a:endParaRPr lang="pt-PT"/>
          </a:p>
        </p:txBody>
      </p:sp>
      <p:sp>
        <p:nvSpPr>
          <p:cNvPr id="2" name="Marcador de Posição do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Escola Básica de Canidelo         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876A8C-6FC8-40FE-8E6E-8A490BEB55E0}" type="slidenum">
              <a:rPr lang="pt-PT" smtClean="0"/>
              <a:pPr>
                <a:defRPr/>
              </a:pPr>
              <a:t>7</a:t>
            </a:fld>
            <a:endParaRPr lang="pt-PT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2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6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2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nimBg="1"/>
      <p:bldP spid="2355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pt-PT" sz="4000" dirty="0" smtClean="0"/>
              <a:t>Alterações sociais e morais após a 1ª Guerra Mundial</a:t>
            </a:r>
          </a:p>
        </p:txBody>
      </p:sp>
      <p:sp>
        <p:nvSpPr>
          <p:cNvPr id="7475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611560" y="1556792"/>
            <a:ext cx="3816424" cy="4525963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  <a:defRPr/>
            </a:pPr>
            <a:r>
              <a:rPr lang="pt-PT" dirty="0" smtClean="0"/>
              <a:t>A guerra provocou transformações no quotidiano. O desejo de esquecer os horrores da guerra levaram a população a procurar avidamente viver cada momento com uma alegria e entusiasmo muitas vezes excessivo.</a:t>
            </a:r>
          </a:p>
        </p:txBody>
      </p:sp>
      <p:pic>
        <p:nvPicPr>
          <p:cNvPr id="74757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1484313"/>
            <a:ext cx="4038600" cy="4530725"/>
          </a:xfrm>
          <a:ln w="57150">
            <a:solidFill>
              <a:schemeClr val="bg1"/>
            </a:solidFill>
          </a:ln>
        </p:spPr>
      </p:pic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dirty="0" smtClean="0"/>
              <a:t>02-07-2012</a:t>
            </a:r>
            <a:endParaRPr lang="pt-PT" dirty="0"/>
          </a:p>
        </p:txBody>
      </p:sp>
      <p:sp>
        <p:nvSpPr>
          <p:cNvPr id="2" name="Marcador de Posição do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dirty="0" smtClean="0"/>
              <a:t>Escola Básica de Canidelo         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7541E1-46F0-4F63-8611-29A16749E247}" type="slidenum">
              <a:rPr lang="pt-PT" smtClean="0"/>
              <a:pPr>
                <a:defRPr/>
              </a:pPr>
              <a:t>8</a:t>
            </a:fld>
            <a:endParaRPr lang="pt-PT" dirty="0"/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74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animBg="1"/>
      <p:bldP spid="7475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dirty="0" smtClean="0"/>
              <a:t>Os “loucos anos 20”</a:t>
            </a:r>
          </a:p>
        </p:txBody>
      </p:sp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t-PT" dirty="0" smtClean="0"/>
              <a:t>02-07-2012</a:t>
            </a:r>
            <a:endParaRPr lang="pt-PT" dirty="0"/>
          </a:p>
        </p:txBody>
      </p:sp>
      <p:sp>
        <p:nvSpPr>
          <p:cNvPr id="2" name="Marcador de Posição do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dirty="0" smtClean="0"/>
              <a:t>Escola Básica de Canidelo         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B41AD7-A7CD-43B8-9B5C-CEB29A21EE83}" type="slidenum">
              <a:rPr lang="pt-PT" smtClean="0"/>
              <a:pPr>
                <a:defRPr/>
              </a:pPr>
              <a:t>9</a:t>
            </a:fld>
            <a:endParaRPr lang="pt-P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662435"/>
            <a:ext cx="4640321" cy="4248472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</TotalTime>
  <Words>487</Words>
  <Application>Microsoft Office PowerPoint</Application>
  <PresentationFormat>Apresentação no Ecrã (4:3)</PresentationFormat>
  <Paragraphs>99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15</vt:i4>
      </vt:variant>
    </vt:vector>
  </HeadingPairs>
  <TitlesOfParts>
    <vt:vector size="16" baseType="lpstr">
      <vt:lpstr>Tema do Office</vt:lpstr>
      <vt:lpstr>Mutações na estrutura social e nos costumes (fins do século XIX e inícios do século XX)</vt:lpstr>
      <vt:lpstr>Mutações na estrutura social e nos costumes (fins do século XIX e inícios do século XX)</vt:lpstr>
      <vt:lpstr>A BELLE ÉPOQUE (1871-1914)</vt:lpstr>
      <vt:lpstr>A Arte Nova ( típica da Belle Époque) valorizava os ornamentos, as cores vivas e as curvas sinuosas baseadas nas formas elegantes das plantas, dos animais e das mulheres.</vt:lpstr>
      <vt:lpstr>Diapositivo 5</vt:lpstr>
      <vt:lpstr>A sociedade burguesa da Belle Époque</vt:lpstr>
      <vt:lpstr>A sociedade burguesa da Belle Époque</vt:lpstr>
      <vt:lpstr>Alterações sociais e morais após a 1ª Guerra Mundial</vt:lpstr>
      <vt:lpstr>Os “loucos anos 20”</vt:lpstr>
      <vt:lpstr>Os “loucos anos 20”</vt:lpstr>
      <vt:lpstr>Diz o que entendes por:</vt:lpstr>
      <vt:lpstr>Diz o que entendes por:</vt:lpstr>
      <vt:lpstr>Fatores que estiveram na origem do aparecimento da cultura de massas</vt:lpstr>
      <vt:lpstr>Diz o que entendes por:</vt:lpstr>
      <vt:lpstr>Bibliografia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Diz o que entendes por:</dc:title>
  <dc:creator>VITORINO</dc:creator>
  <cp:lastModifiedBy>.</cp:lastModifiedBy>
  <cp:revision>92</cp:revision>
  <dcterms:created xsi:type="dcterms:W3CDTF">2011-12-26T16:29:49Z</dcterms:created>
  <dcterms:modified xsi:type="dcterms:W3CDTF">2012-07-02T11:08:32Z</dcterms:modified>
</cp:coreProperties>
</file>